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743" r:id="rId2"/>
    <p:sldId id="738" r:id="rId3"/>
    <p:sldId id="737" r:id="rId4"/>
    <p:sldId id="740" r:id="rId5"/>
    <p:sldId id="736" r:id="rId6"/>
    <p:sldId id="710" r:id="rId7"/>
    <p:sldId id="732" r:id="rId8"/>
    <p:sldId id="711" r:id="rId9"/>
    <p:sldId id="735" r:id="rId10"/>
    <p:sldId id="734" r:id="rId11"/>
    <p:sldId id="713" r:id="rId12"/>
    <p:sldId id="741" r:id="rId13"/>
    <p:sldId id="705" r:id="rId14"/>
    <p:sldId id="728" r:id="rId15"/>
    <p:sldId id="706" r:id="rId16"/>
    <p:sldId id="714" r:id="rId17"/>
    <p:sldId id="715" r:id="rId18"/>
    <p:sldId id="716" r:id="rId19"/>
    <p:sldId id="717" r:id="rId20"/>
    <p:sldId id="718" r:id="rId21"/>
    <p:sldId id="719" r:id="rId22"/>
    <p:sldId id="720" r:id="rId23"/>
    <p:sldId id="721" r:id="rId24"/>
    <p:sldId id="722" r:id="rId25"/>
    <p:sldId id="723" r:id="rId26"/>
    <p:sldId id="724" r:id="rId27"/>
    <p:sldId id="725" r:id="rId28"/>
    <p:sldId id="726" r:id="rId29"/>
    <p:sldId id="727" r:id="rId30"/>
    <p:sldId id="729" r:id="rId31"/>
    <p:sldId id="739" r:id="rId32"/>
    <p:sldId id="742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470D"/>
    <a:srgbClr val="D8810E"/>
    <a:srgbClr val="33CC33"/>
    <a:srgbClr val="FFFF99"/>
    <a:srgbClr val="FF8792"/>
    <a:srgbClr val="BB001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9899" autoAdjust="0"/>
  </p:normalViewPr>
  <p:slideViewPr>
    <p:cSldViewPr snapToGrid="0">
      <p:cViewPr>
        <p:scale>
          <a:sx n="99" d="100"/>
          <a:sy n="99" d="100"/>
        </p:scale>
        <p:origin x="-926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32"/>
    </p:cViewPr>
  </p:sorterViewPr>
  <p:notesViewPr>
    <p:cSldViewPr snapToGrid="0">
      <p:cViewPr varScale="1">
        <p:scale>
          <a:sx n="97" d="100"/>
          <a:sy n="97" d="100"/>
        </p:scale>
        <p:origin x="-266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DEEF1761-82D1-4350-AF6B-01A69F899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50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543D58B0-898D-4780-93D6-EB715973E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9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52400"/>
            <a:ext cx="2198687" cy="622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52400"/>
            <a:ext cx="6445250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548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066800"/>
            <a:ext cx="4321175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066800"/>
            <a:ext cx="4322762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1066800"/>
            <a:ext cx="4321175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066800"/>
            <a:ext cx="4322762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2548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066800"/>
            <a:ext cx="8796337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667750" y="6586538"/>
            <a:ext cx="371475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defRPr/>
            </a:pPr>
            <a:fld id="{8DEC58FE-4372-4ACC-ACC5-0196F03DAC2E}" type="slidenum">
              <a:rPr lang="en-US" sz="1200">
                <a:solidFill>
                  <a:srgbClr val="BB0018"/>
                </a:solidFill>
              </a:rPr>
              <a:pPr algn="r">
                <a:lnSpc>
                  <a:spcPct val="90000"/>
                </a:lnSpc>
                <a:defRPr/>
              </a:pPr>
              <a:t>‹#›</a:t>
            </a:fld>
            <a:endParaRPr lang="en-US" sz="1200" dirty="0">
              <a:solidFill>
                <a:srgbClr val="BB0018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925513" y="685800"/>
            <a:ext cx="8077200" cy="0"/>
          </a:xfrm>
          <a:prstGeom prst="line">
            <a:avLst/>
          </a:prstGeom>
          <a:noFill/>
          <a:ln w="38100">
            <a:solidFill>
              <a:srgbClr val="BB00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8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lr>
          <a:srgbClr val="BB0018"/>
        </a:buClr>
        <a:buFont typeface="Wingdings" pitchFamily="2" charset="2"/>
        <a:buChar char="l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4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C.McCloskey@nas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e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218"/>
          <p:cNvSpPr>
            <a:spLocks noChangeArrowheads="1"/>
          </p:cNvSpPr>
          <p:nvPr/>
        </p:nvSpPr>
        <p:spPr bwMode="auto">
          <a:xfrm>
            <a:off x="273050" y="3659188"/>
            <a:ext cx="8686800" cy="124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spcAft>
                <a:spcPct val="40000"/>
              </a:spcAft>
              <a:buClr>
                <a:srgbClr val="BB0018"/>
              </a:buClr>
              <a:buFont typeface="Wingdings" pitchFamily="2" charset="2"/>
              <a:buNone/>
            </a:pPr>
            <a:r>
              <a:rPr lang="en-US" sz="2800" dirty="0"/>
              <a:t>John McCloskey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2800" dirty="0"/>
              <a:t> </a:t>
            </a:r>
            <a:r>
              <a:rPr lang="en-US" sz="1800" dirty="0"/>
              <a:t>NASA/GSFC Chief EMC Engineer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 dirty="0"/>
              <a:t>Code 565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 dirty="0"/>
              <a:t>301-286-5498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 dirty="0"/>
              <a:t>John.C.McCloskey@nasa.gov</a:t>
            </a:r>
            <a:endParaRPr lang="en-US" dirty="0"/>
          </a:p>
        </p:txBody>
      </p:sp>
      <p:sp>
        <p:nvSpPr>
          <p:cNvPr id="9219" name="Rectangle 9219"/>
          <p:cNvSpPr>
            <a:spLocks noChangeArrowheads="1"/>
          </p:cNvSpPr>
          <p:nvPr/>
        </p:nvSpPr>
        <p:spPr bwMode="auto">
          <a:xfrm>
            <a:off x="228600" y="1905000"/>
            <a:ext cx="86868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 eaLnBrk="1" hangingPunct="1"/>
            <a:r>
              <a:rPr lang="en-US" sz="2800" dirty="0" smtClean="0">
                <a:solidFill>
                  <a:srgbClr val="BB0018"/>
                </a:solidFill>
              </a:rPr>
              <a:t>Effects of Rise/Fall Times</a:t>
            </a:r>
          </a:p>
          <a:p>
            <a:pPr algn="ctr" eaLnBrk="1" hangingPunct="1"/>
            <a:r>
              <a:rPr lang="en-US" sz="2800" dirty="0" smtClean="0">
                <a:solidFill>
                  <a:srgbClr val="BB0018"/>
                </a:solidFill>
              </a:rPr>
              <a:t>on Signal Spectra</a:t>
            </a:r>
            <a:endParaRPr lang="en-US" sz="2800" dirty="0">
              <a:solidFill>
                <a:srgbClr val="BB00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36706" cy="406400"/>
          </a:xfrm>
        </p:spPr>
        <p:txBody>
          <a:bodyPr/>
          <a:lstStyle/>
          <a:p>
            <a:r>
              <a:rPr lang="en-US" dirty="0" smtClean="0"/>
              <a:t>Fourier Series Expansion of Trapezoidal Waveform</a:t>
            </a:r>
            <a:endParaRPr lang="en-US" dirty="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177257" y="4178300"/>
          <a:ext cx="47894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3" imgW="3911400" imgH="482400" progId="Equation.3">
                  <p:embed/>
                </p:oleObj>
              </mc:Choice>
              <mc:Fallback>
                <p:oleObj name="Equation" r:id="rId3" imgW="391140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257" y="4178300"/>
                        <a:ext cx="4789487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532857" y="4824412"/>
          <a:ext cx="50657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5" imgW="4140000" imgH="482400" progId="Equation.3">
                  <p:embed/>
                </p:oleObj>
              </mc:Choice>
              <mc:Fallback>
                <p:oleObj name="Equation" r:id="rId5" imgW="414000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857" y="4824412"/>
                        <a:ext cx="50657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2551" y="5650131"/>
            <a:ext cx="209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Additional sin(x)/x term due to rise/fall time</a:t>
            </a:r>
          </a:p>
        </p:txBody>
      </p:sp>
      <p:grpSp>
        <p:nvGrpSpPr>
          <p:cNvPr id="11" name="Group 68"/>
          <p:cNvGrpSpPr/>
          <p:nvPr/>
        </p:nvGrpSpPr>
        <p:grpSpPr>
          <a:xfrm>
            <a:off x="2221685" y="1342997"/>
            <a:ext cx="3514726" cy="2224502"/>
            <a:chOff x="2814637" y="2128837"/>
            <a:chExt cx="3514726" cy="2224502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603080" y="3767137"/>
              <a:ext cx="0" cy="5286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3350419" y="2132408"/>
              <a:ext cx="192881" cy="16216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481512" y="2133597"/>
              <a:ext cx="192881" cy="16216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543300" y="2132408"/>
              <a:ext cx="9358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667250" y="3755230"/>
              <a:ext cx="9358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550443" y="2138361"/>
              <a:ext cx="0" cy="18692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474368" y="2140742"/>
              <a:ext cx="0" cy="18740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814637" y="3748086"/>
              <a:ext cx="5334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603082" y="2132408"/>
              <a:ext cx="192881" cy="16216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795962" y="2135979"/>
              <a:ext cx="5334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3450431" y="2921793"/>
              <a:ext cx="111442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350418" y="3750467"/>
              <a:ext cx="0" cy="5286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669630" y="3776660"/>
              <a:ext cx="0" cy="2452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3128962" y="3874292"/>
              <a:ext cx="2214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3552825" y="3874292"/>
              <a:ext cx="2214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4252913" y="3874292"/>
              <a:ext cx="2214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674392" y="3874292"/>
              <a:ext cx="2214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3350418" y="4179093"/>
              <a:ext cx="223599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850480" y="2728915"/>
              <a:ext cx="2904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  <a:endPara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02795" y="3714753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en-US" sz="12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12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26744" y="371475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en-US" sz="12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2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71962" y="4014785"/>
              <a:ext cx="3209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flipH="1">
              <a:off x="2828925" y="2135980"/>
              <a:ext cx="66436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3128962" y="2128837"/>
              <a:ext cx="0" cy="16216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2959892" y="2724149"/>
              <a:ext cx="33214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64469" y="3764756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64812" y="2300168"/>
            <a:ext cx="2371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NOTE:  </a:t>
            </a:r>
            <a:r>
              <a:rPr lang="el-GR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are generally measured between 10% and 90% of the minimum and maximum values of the waveform.</a:t>
            </a:r>
            <a:endParaRPr lang="en-US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008688" y="1074738"/>
          <a:ext cx="6270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7" imgW="457200" imgH="393480" progId="Equation.3">
                  <p:embed/>
                </p:oleObj>
              </mc:Choice>
              <mc:Fallback>
                <p:oleObj name="Equation" r:id="rId7" imgW="4572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1074738"/>
                        <a:ext cx="6270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eft Brace 41"/>
          <p:cNvSpPr/>
          <p:nvPr/>
        </p:nvSpPr>
        <p:spPr bwMode="auto">
          <a:xfrm rot="16200000">
            <a:off x="5114927" y="5136355"/>
            <a:ext cx="239316" cy="789387"/>
          </a:xfrm>
          <a:prstGeom prst="lef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2812230" y="808293"/>
          <a:ext cx="47894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3911400" imgH="482400" progId="Equation.3">
                  <p:embed/>
                </p:oleObj>
              </mc:Choice>
              <mc:Fallback>
                <p:oleObj name="Equation" r:id="rId3" imgW="391140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230" y="808293"/>
                        <a:ext cx="4789488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 of Trapezoidal Waveform Spectrum </a:t>
            </a:r>
            <a:endParaRPr lang="en-US" dirty="0"/>
          </a:p>
        </p:txBody>
      </p:sp>
      <p:cxnSp>
        <p:nvCxnSpPr>
          <p:cNvPr id="4" name="Straight Connector 93"/>
          <p:cNvCxnSpPr>
            <a:cxnSpLocks noChangeShapeType="1"/>
          </p:cNvCxnSpPr>
          <p:nvPr/>
        </p:nvCxnSpPr>
        <p:spPr bwMode="auto">
          <a:xfrm rot="5400000">
            <a:off x="468711" y="3615135"/>
            <a:ext cx="275828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5" name="Straight Connector 95"/>
          <p:cNvCxnSpPr>
            <a:cxnSpLocks noChangeShapeType="1"/>
          </p:cNvCxnSpPr>
          <p:nvPr/>
        </p:nvCxnSpPr>
        <p:spPr bwMode="auto">
          <a:xfrm>
            <a:off x="1858722" y="4994276"/>
            <a:ext cx="561230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6" name="Straight Connector 101"/>
          <p:cNvCxnSpPr>
            <a:cxnSpLocks noChangeShapeType="1"/>
          </p:cNvCxnSpPr>
          <p:nvPr/>
        </p:nvCxnSpPr>
        <p:spPr bwMode="auto">
          <a:xfrm>
            <a:off x="1847852" y="2787650"/>
            <a:ext cx="154822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7" name="Straight Connector 103"/>
          <p:cNvCxnSpPr>
            <a:cxnSpLocks noChangeShapeType="1"/>
          </p:cNvCxnSpPr>
          <p:nvPr/>
        </p:nvCxnSpPr>
        <p:spPr bwMode="auto">
          <a:xfrm>
            <a:off x="3396074" y="2787650"/>
            <a:ext cx="1728991" cy="65713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" name="Straight Connector 105"/>
          <p:cNvCxnSpPr>
            <a:cxnSpLocks noChangeShapeType="1"/>
          </p:cNvCxnSpPr>
          <p:nvPr/>
        </p:nvCxnSpPr>
        <p:spPr bwMode="auto">
          <a:xfrm rot="16200000" flipH="1">
            <a:off x="5161179" y="3420526"/>
            <a:ext cx="1103313" cy="116116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9" name="Straight Connector 108"/>
          <p:cNvCxnSpPr>
            <a:cxnSpLocks noChangeShapeType="1"/>
          </p:cNvCxnSpPr>
          <p:nvPr/>
        </p:nvCxnSpPr>
        <p:spPr bwMode="auto">
          <a:xfrm rot="5400000">
            <a:off x="2292761" y="3890963"/>
            <a:ext cx="220662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cxnSp>
        <p:nvCxnSpPr>
          <p:cNvPr id="10" name="Straight Connector 110"/>
          <p:cNvCxnSpPr>
            <a:cxnSpLocks noChangeShapeType="1"/>
          </p:cNvCxnSpPr>
          <p:nvPr/>
        </p:nvCxnSpPr>
        <p:spPr bwMode="auto">
          <a:xfrm>
            <a:off x="5124879" y="3458497"/>
            <a:ext cx="0" cy="1535779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11" name="TextBox 62"/>
          <p:cNvSpPr txBox="1">
            <a:spLocks noChangeArrowheads="1"/>
          </p:cNvSpPr>
          <p:nvPr/>
        </p:nvSpPr>
        <p:spPr bwMode="auto">
          <a:xfrm>
            <a:off x="7354097" y="5030787"/>
            <a:ext cx="258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Monotype Corsiva" pitchFamily="66" charset="0"/>
              </a:rPr>
              <a:t>f</a:t>
            </a:r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3258343" y="5013323"/>
          <a:ext cx="271638" cy="46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228600" imgH="393480" progId="Equation.3">
                  <p:embed/>
                </p:oleObj>
              </mc:Choice>
              <mc:Fallback>
                <p:oleObj name="Equation" r:id="rId5" imgW="22860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343" y="5013323"/>
                        <a:ext cx="271638" cy="465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5"/>
          <p:cNvGraphicFramePr>
            <a:graphicFrameLocks noChangeAspect="1"/>
          </p:cNvGraphicFramePr>
          <p:nvPr/>
        </p:nvGraphicFramePr>
        <p:xfrm>
          <a:off x="4959253" y="5013323"/>
          <a:ext cx="349250" cy="51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7" imgW="291960" imgH="431640" progId="Equation.3">
                  <p:embed/>
                </p:oleObj>
              </mc:Choice>
              <mc:Fallback>
                <p:oleObj name="Equation" r:id="rId7" imgW="291960" imgH="431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253" y="5013323"/>
                        <a:ext cx="349250" cy="510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14"/>
          <p:cNvSpPr txBox="1">
            <a:spLocks noChangeArrowheads="1"/>
          </p:cNvSpPr>
          <p:nvPr/>
        </p:nvSpPr>
        <p:spPr bwMode="auto">
          <a:xfrm>
            <a:off x="2269334" y="2563813"/>
            <a:ext cx="1090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0 dB/decade</a:t>
            </a:r>
          </a:p>
        </p:txBody>
      </p:sp>
      <p:sp>
        <p:nvSpPr>
          <p:cNvPr id="15" name="TextBox 115"/>
          <p:cNvSpPr txBox="1">
            <a:spLocks noChangeArrowheads="1"/>
          </p:cNvSpPr>
          <p:nvPr/>
        </p:nvSpPr>
        <p:spPr bwMode="auto">
          <a:xfrm>
            <a:off x="3891273" y="2761740"/>
            <a:ext cx="1226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-20 dB/decade</a:t>
            </a:r>
          </a:p>
        </p:txBody>
      </p:sp>
      <p:sp>
        <p:nvSpPr>
          <p:cNvPr id="16" name="TextBox 116"/>
          <p:cNvSpPr txBox="1">
            <a:spLocks noChangeArrowheads="1"/>
          </p:cNvSpPr>
          <p:nvPr/>
        </p:nvSpPr>
        <p:spPr bwMode="auto">
          <a:xfrm>
            <a:off x="5295825" y="3422065"/>
            <a:ext cx="1226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-40 dB/decade</a:t>
            </a:r>
          </a:p>
        </p:txBody>
      </p:sp>
      <p:graphicFrame>
        <p:nvGraphicFramePr>
          <p:cNvPr id="4100" name="Object 24"/>
          <p:cNvGraphicFramePr>
            <a:graphicFrameLocks noChangeAspect="1"/>
          </p:cNvGraphicFramePr>
          <p:nvPr/>
        </p:nvGraphicFramePr>
        <p:xfrm>
          <a:off x="1163732" y="2586832"/>
          <a:ext cx="66110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9" imgW="660240" imgH="393480" progId="Equation.3">
                  <p:embed/>
                </p:oleObj>
              </mc:Choice>
              <mc:Fallback>
                <p:oleObj name="Equation" r:id="rId9" imgW="6602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32" y="2586832"/>
                        <a:ext cx="661103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50369" y="5491161"/>
            <a:ext cx="8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PULSE WIDTH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6550" y="5491161"/>
            <a:ext cx="101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RISE/FALL TIME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56" idx="2"/>
          </p:cNvCxnSpPr>
          <p:nvPr/>
        </p:nvCxnSpPr>
        <p:spPr bwMode="auto">
          <a:xfrm flipH="1">
            <a:off x="5759246" y="1988119"/>
            <a:ext cx="115511" cy="1396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620729" y="2875935"/>
            <a:ext cx="0" cy="21016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211894" y="3094703"/>
            <a:ext cx="0" cy="18976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803058" y="3323303"/>
            <a:ext cx="0" cy="16542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394222" y="3694471"/>
            <a:ext cx="0" cy="12904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5985387" y="4262284"/>
            <a:ext cx="0" cy="730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Left Brace 43"/>
          <p:cNvSpPr/>
          <p:nvPr/>
        </p:nvSpPr>
        <p:spPr bwMode="auto">
          <a:xfrm rot="16200000">
            <a:off x="3423474" y="1307072"/>
            <a:ext cx="129048" cy="265475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22523" y="1487126"/>
            <a:ext cx="530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 offset</a:t>
            </a:r>
            <a:endParaRPr lang="en-US" sz="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5141" y="1487126"/>
            <a:ext cx="6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frequency “plateau”</a:t>
            </a:r>
            <a:endParaRPr lang="en-US" sz="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eft Brace 46"/>
          <p:cNvSpPr/>
          <p:nvPr/>
        </p:nvSpPr>
        <p:spPr bwMode="auto">
          <a:xfrm rot="16200000">
            <a:off x="3904025" y="1273891"/>
            <a:ext cx="131506" cy="334296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Left Brace 47"/>
          <p:cNvSpPr/>
          <p:nvPr/>
        </p:nvSpPr>
        <p:spPr bwMode="auto">
          <a:xfrm rot="16200000">
            <a:off x="4838086" y="1099371"/>
            <a:ext cx="141340" cy="757079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20380" y="1528913"/>
            <a:ext cx="78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Harmonic response</a:t>
            </a:r>
          </a:p>
          <a:p>
            <a:pPr algn="ctr"/>
            <a:r>
              <a:rPr lang="en-US" sz="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(pulse width)</a:t>
            </a:r>
            <a:endParaRPr lang="en-US" sz="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1460090" y="1946787"/>
            <a:ext cx="2536723" cy="553065"/>
          </a:xfrm>
          <a:custGeom>
            <a:avLst/>
            <a:gdLst>
              <a:gd name="connsiteX0" fmla="*/ 2536723 w 2536723"/>
              <a:gd name="connsiteY0" fmla="*/ 0 h 553065"/>
              <a:gd name="connsiteX1" fmla="*/ 2536723 w 2536723"/>
              <a:gd name="connsiteY1" fmla="*/ 140110 h 553065"/>
              <a:gd name="connsiteX2" fmla="*/ 0 w 2536723"/>
              <a:gd name="connsiteY2" fmla="*/ 140110 h 553065"/>
              <a:gd name="connsiteX3" fmla="*/ 0 w 2536723"/>
              <a:gd name="connsiteY3" fmla="*/ 553065 h 55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723" h="553065">
                <a:moveTo>
                  <a:pt x="2536723" y="0"/>
                </a:moveTo>
                <a:lnTo>
                  <a:pt x="2536723" y="140110"/>
                </a:lnTo>
                <a:lnTo>
                  <a:pt x="0" y="140110"/>
                </a:lnTo>
                <a:lnTo>
                  <a:pt x="0" y="55306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Straight Arrow Connector 50"/>
          <p:cNvCxnSpPr>
            <a:endCxn id="15" idx="0"/>
          </p:cNvCxnSpPr>
          <p:nvPr/>
        </p:nvCxnSpPr>
        <p:spPr bwMode="auto">
          <a:xfrm flipH="1">
            <a:off x="4504582" y="1991032"/>
            <a:ext cx="288644" cy="7707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Left Brace 54"/>
          <p:cNvSpPr/>
          <p:nvPr/>
        </p:nvSpPr>
        <p:spPr bwMode="auto">
          <a:xfrm rot="16200000">
            <a:off x="5801630" y="1096912"/>
            <a:ext cx="141340" cy="757079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83924" y="1526454"/>
            <a:ext cx="78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Harmonic response</a:t>
            </a:r>
          </a:p>
          <a:p>
            <a:pPr algn="ctr"/>
            <a:r>
              <a:rPr lang="en-US" sz="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(rise/fall time)</a:t>
            </a:r>
            <a:endParaRPr lang="en-US" sz="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57828" y="494354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48993" y="494354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40158" y="494354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31323" y="494354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22487" y="494354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78262" y="4616614"/>
            <a:ext cx="5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etc…</a:t>
            </a:r>
            <a:endParaRPr lang="en-US" sz="14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Trapezoidal Waveform Spectrum (Simplified)</a:t>
            </a:r>
            <a:endParaRPr lang="en-US" dirty="0"/>
          </a:p>
        </p:txBody>
      </p:sp>
      <p:cxnSp>
        <p:nvCxnSpPr>
          <p:cNvPr id="4" name="Straight Connector 93"/>
          <p:cNvCxnSpPr>
            <a:cxnSpLocks noChangeShapeType="1"/>
          </p:cNvCxnSpPr>
          <p:nvPr/>
        </p:nvCxnSpPr>
        <p:spPr bwMode="auto">
          <a:xfrm rot="5400000">
            <a:off x="468711" y="3615135"/>
            <a:ext cx="275828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5" name="Straight Connector 95"/>
          <p:cNvCxnSpPr>
            <a:cxnSpLocks noChangeShapeType="1"/>
          </p:cNvCxnSpPr>
          <p:nvPr/>
        </p:nvCxnSpPr>
        <p:spPr bwMode="auto">
          <a:xfrm>
            <a:off x="1858722" y="4994276"/>
            <a:ext cx="561230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6" name="Straight Connector 101"/>
          <p:cNvCxnSpPr>
            <a:cxnSpLocks noChangeShapeType="1"/>
          </p:cNvCxnSpPr>
          <p:nvPr/>
        </p:nvCxnSpPr>
        <p:spPr bwMode="auto">
          <a:xfrm>
            <a:off x="1847852" y="2787650"/>
            <a:ext cx="154822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7" name="Straight Connector 103"/>
          <p:cNvCxnSpPr>
            <a:cxnSpLocks noChangeShapeType="1"/>
          </p:cNvCxnSpPr>
          <p:nvPr/>
        </p:nvCxnSpPr>
        <p:spPr bwMode="auto">
          <a:xfrm>
            <a:off x="3396074" y="2787650"/>
            <a:ext cx="1728991" cy="65713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" name="Straight Connector 105"/>
          <p:cNvCxnSpPr>
            <a:cxnSpLocks noChangeShapeType="1"/>
          </p:cNvCxnSpPr>
          <p:nvPr/>
        </p:nvCxnSpPr>
        <p:spPr bwMode="auto">
          <a:xfrm rot="16200000" flipH="1">
            <a:off x="5161179" y="3420526"/>
            <a:ext cx="1103313" cy="116116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9" name="Straight Connector 108"/>
          <p:cNvCxnSpPr>
            <a:cxnSpLocks noChangeShapeType="1"/>
          </p:cNvCxnSpPr>
          <p:nvPr/>
        </p:nvCxnSpPr>
        <p:spPr bwMode="auto">
          <a:xfrm rot="5400000">
            <a:off x="2292761" y="3890963"/>
            <a:ext cx="220662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cxnSp>
        <p:nvCxnSpPr>
          <p:cNvPr id="10" name="Straight Connector 110"/>
          <p:cNvCxnSpPr>
            <a:cxnSpLocks noChangeShapeType="1"/>
          </p:cNvCxnSpPr>
          <p:nvPr/>
        </p:nvCxnSpPr>
        <p:spPr bwMode="auto">
          <a:xfrm>
            <a:off x="5124879" y="3458497"/>
            <a:ext cx="0" cy="1535779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11" name="TextBox 62"/>
          <p:cNvSpPr txBox="1">
            <a:spLocks noChangeArrowheads="1"/>
          </p:cNvSpPr>
          <p:nvPr/>
        </p:nvSpPr>
        <p:spPr bwMode="auto">
          <a:xfrm>
            <a:off x="7354097" y="5030787"/>
            <a:ext cx="258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Monotype Corsiva" pitchFamily="66" charset="0"/>
              </a:rPr>
              <a:t>f</a:t>
            </a:r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3258343" y="5013323"/>
          <a:ext cx="271638" cy="46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3" imgW="228600" imgH="393480" progId="Equation.3">
                  <p:embed/>
                </p:oleObj>
              </mc:Choice>
              <mc:Fallback>
                <p:oleObj name="Equation" r:id="rId3" imgW="22860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343" y="5013323"/>
                        <a:ext cx="271638" cy="465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5"/>
          <p:cNvGraphicFramePr>
            <a:graphicFrameLocks noChangeAspect="1"/>
          </p:cNvGraphicFramePr>
          <p:nvPr/>
        </p:nvGraphicFramePr>
        <p:xfrm>
          <a:off x="4959253" y="5013323"/>
          <a:ext cx="349250" cy="51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5" imgW="291960" imgH="431640" progId="Equation.3">
                  <p:embed/>
                </p:oleObj>
              </mc:Choice>
              <mc:Fallback>
                <p:oleObj name="Equation" r:id="rId5" imgW="291960" imgH="431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253" y="5013323"/>
                        <a:ext cx="349250" cy="510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14"/>
          <p:cNvSpPr txBox="1">
            <a:spLocks noChangeArrowheads="1"/>
          </p:cNvSpPr>
          <p:nvPr/>
        </p:nvSpPr>
        <p:spPr bwMode="auto">
          <a:xfrm>
            <a:off x="2269334" y="2563813"/>
            <a:ext cx="1090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0 dB/decade</a:t>
            </a:r>
          </a:p>
        </p:txBody>
      </p:sp>
      <p:sp>
        <p:nvSpPr>
          <p:cNvPr id="15" name="TextBox 115"/>
          <p:cNvSpPr txBox="1">
            <a:spLocks noChangeArrowheads="1"/>
          </p:cNvSpPr>
          <p:nvPr/>
        </p:nvSpPr>
        <p:spPr bwMode="auto">
          <a:xfrm>
            <a:off x="3891273" y="2761740"/>
            <a:ext cx="1226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-20 dB/decade</a:t>
            </a:r>
          </a:p>
        </p:txBody>
      </p:sp>
      <p:sp>
        <p:nvSpPr>
          <p:cNvPr id="16" name="TextBox 116"/>
          <p:cNvSpPr txBox="1">
            <a:spLocks noChangeArrowheads="1"/>
          </p:cNvSpPr>
          <p:nvPr/>
        </p:nvSpPr>
        <p:spPr bwMode="auto">
          <a:xfrm>
            <a:off x="5295825" y="3422065"/>
            <a:ext cx="1226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-40 dB/decade</a:t>
            </a:r>
          </a:p>
        </p:txBody>
      </p:sp>
      <p:graphicFrame>
        <p:nvGraphicFramePr>
          <p:cNvPr id="4100" name="Object 24"/>
          <p:cNvGraphicFramePr>
            <a:graphicFrameLocks noChangeAspect="1"/>
          </p:cNvGraphicFramePr>
          <p:nvPr/>
        </p:nvGraphicFramePr>
        <p:xfrm>
          <a:off x="1163732" y="2586832"/>
          <a:ext cx="66110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7" imgW="660240" imgH="393480" progId="Equation.3">
                  <p:embed/>
                </p:oleObj>
              </mc:Choice>
              <mc:Fallback>
                <p:oleObj name="Equation" r:id="rId7" imgW="660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32" y="2586832"/>
                        <a:ext cx="661103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50369" y="5491161"/>
            <a:ext cx="8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PULSE WIDTH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6550" y="5491161"/>
            <a:ext cx="101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RISE/FALL TIME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75268" y="1961142"/>
            <a:ext cx="2115003" cy="646331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Slower rise/fall times provide additional roll-off of higher order harmonics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6083710" y="2603090"/>
            <a:ext cx="412955" cy="825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t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180" y="795020"/>
            <a:ext cx="7025640" cy="52679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1" y="2393157"/>
            <a:ext cx="132873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WAVETEK 801 pulse generator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6272213" y="2800350"/>
            <a:ext cx="271462" cy="3000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967412" y="5845970"/>
            <a:ext cx="1747837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TEKTRONIX DPO7054 oscilloscope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(1 M</a:t>
            </a:r>
            <a:r>
              <a:rPr lang="el-GR" sz="1100" dirty="0" smtClean="0">
                <a:solidFill>
                  <a:srgbClr val="FF0000"/>
                </a:solidFill>
              </a:rPr>
              <a:t>Ω</a:t>
            </a:r>
            <a:r>
              <a:rPr lang="en-US" sz="1100" dirty="0" smtClean="0">
                <a:solidFill>
                  <a:srgbClr val="FF0000"/>
                </a:solidFill>
              </a:rPr>
              <a:t> input)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5929313" y="5222081"/>
            <a:ext cx="371475" cy="6143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076324" y="5126832"/>
            <a:ext cx="1747837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TEKTRONIX </a:t>
            </a:r>
            <a:r>
              <a:rPr lang="en-US" sz="1100" dirty="0" err="1" smtClean="0">
                <a:solidFill>
                  <a:srgbClr val="FF0000"/>
                </a:solidFill>
              </a:rPr>
              <a:t>RSA5103A</a:t>
            </a:r>
            <a:r>
              <a:rPr lang="en-US" sz="1100" dirty="0" smtClean="0">
                <a:solidFill>
                  <a:srgbClr val="FF0000"/>
                </a:solidFill>
              </a:rPr>
              <a:t> spectrum analyzer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(50 </a:t>
            </a:r>
            <a:r>
              <a:rPr lang="el-GR" sz="1100" dirty="0" smtClean="0">
                <a:solidFill>
                  <a:srgbClr val="FF0000"/>
                </a:solidFill>
              </a:rPr>
              <a:t>Ω</a:t>
            </a:r>
            <a:r>
              <a:rPr lang="en-US" sz="1100" dirty="0" smtClean="0">
                <a:solidFill>
                  <a:srgbClr val="FF0000"/>
                </a:solidFill>
              </a:rPr>
              <a:t> input)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86063" y="4857751"/>
            <a:ext cx="778668" cy="321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Waveform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814637" y="2128837"/>
            <a:ext cx="3514726" cy="2224502"/>
            <a:chOff x="2814637" y="2128837"/>
            <a:chExt cx="3514726" cy="2224502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603080" y="3767137"/>
              <a:ext cx="0" cy="5286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3350419" y="2132408"/>
              <a:ext cx="192881" cy="16216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481512" y="2133597"/>
              <a:ext cx="192881" cy="16216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543300" y="2132408"/>
              <a:ext cx="9358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4667250" y="3755230"/>
              <a:ext cx="9358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550443" y="2138361"/>
              <a:ext cx="0" cy="18692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474368" y="2140742"/>
              <a:ext cx="0" cy="18740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2814637" y="3748086"/>
              <a:ext cx="5334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603082" y="2132408"/>
              <a:ext cx="192881" cy="16216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5795962" y="2135979"/>
              <a:ext cx="5334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3450431" y="2921793"/>
              <a:ext cx="111442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350418" y="3750467"/>
              <a:ext cx="0" cy="5286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669630" y="3776660"/>
              <a:ext cx="0" cy="2452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3128962" y="3874292"/>
              <a:ext cx="2214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3552825" y="3874292"/>
              <a:ext cx="2214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4252913" y="3874292"/>
              <a:ext cx="2214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4674392" y="3874292"/>
              <a:ext cx="2214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3350418" y="4179093"/>
              <a:ext cx="223599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3850480" y="2728915"/>
              <a:ext cx="2904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  <a:endPara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302795" y="3714753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en-US" sz="12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12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26744" y="371475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en-US" sz="12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2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71962" y="4014785"/>
              <a:ext cx="3209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H="1">
              <a:off x="2828925" y="2135980"/>
              <a:ext cx="66436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flipV="1">
              <a:off x="3128962" y="2128837"/>
              <a:ext cx="0" cy="16216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2959892" y="2724149"/>
              <a:ext cx="33214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081994" y="4500562"/>
            <a:ext cx="98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1 V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254522" y="4932759"/>
            <a:ext cx="2763197" cy="400110"/>
            <a:chOff x="3960018" y="4855368"/>
            <a:chExt cx="2763197" cy="400110"/>
          </a:xfrm>
        </p:grpSpPr>
        <p:sp>
          <p:nvSpPr>
            <p:cNvPr id="84" name="TextBox 83"/>
            <p:cNvSpPr txBox="1"/>
            <p:nvPr/>
          </p:nvSpPr>
          <p:spPr>
            <a:xfrm>
              <a:off x="3960018" y="4855368"/>
              <a:ext cx="131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 = 200 µs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62559" y="4855368"/>
              <a:ext cx="1460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(f</a:t>
              </a:r>
              <a:r>
                <a:rPr lang="en-US" sz="20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5 kHz)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370564" y="5364956"/>
            <a:ext cx="440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l-G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&amp; </a:t>
            </a:r>
            <a:r>
              <a:rPr lang="el-G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varied as indicated on following slides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233" y="2964657"/>
            <a:ext cx="5903535" cy="38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+mn-lt"/>
                <a:cs typeface="Times New Roman" pitchFamily="18" charset="0"/>
              </a:rPr>
              <a:t>100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40 ns</a:t>
            </a:r>
            <a:endParaRPr lang="en-US" dirty="0"/>
          </a:p>
        </p:txBody>
      </p:sp>
      <p:pic>
        <p:nvPicPr>
          <p:cNvPr id="8" name="Picture 7" descr="140113_133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101" y="728664"/>
            <a:ext cx="2971799" cy="2228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0219" y="1493043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50%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" y="3124199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1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120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100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360 ns</a:t>
            </a:r>
            <a:endParaRPr lang="en-US" dirty="0"/>
          </a:p>
        </p:txBody>
      </p:sp>
      <p:pic>
        <p:nvPicPr>
          <p:cNvPr id="5" name="Picture 4" descr="140113_133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0" y="728663"/>
            <a:ext cx="2971800" cy="222885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8060" y="2961791"/>
            <a:ext cx="5907880" cy="389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2925" y="3124199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1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120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0219" y="1493043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50%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100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3.6 µs</a:t>
            </a:r>
            <a:endParaRPr lang="en-US" dirty="0"/>
          </a:p>
        </p:txBody>
      </p:sp>
      <p:pic>
        <p:nvPicPr>
          <p:cNvPr id="5" name="Picture 4" descr="140113_134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4211" y="725830"/>
            <a:ext cx="2975579" cy="223168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233" y="2964656"/>
            <a:ext cx="5903535" cy="38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2925" y="3124199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1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120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0219" y="1493043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50%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100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10 µs</a:t>
            </a:r>
            <a:endParaRPr lang="en-US" dirty="0"/>
          </a:p>
        </p:txBody>
      </p:sp>
      <p:pic>
        <p:nvPicPr>
          <p:cNvPr id="5" name="Picture 4" descr="140113_134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0" y="728664"/>
            <a:ext cx="2971800" cy="22288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963360"/>
            <a:ext cx="5905500" cy="389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2925" y="3124199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1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120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0219" y="1493043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50%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80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40 ns</a:t>
            </a:r>
            <a:endParaRPr lang="en-US" dirty="0"/>
          </a:p>
        </p:txBody>
      </p:sp>
      <p:pic>
        <p:nvPicPr>
          <p:cNvPr id="6" name="Picture 5" descr="140113_134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1" y="728664"/>
            <a:ext cx="2971799" cy="222884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822" y="2968072"/>
            <a:ext cx="5898356" cy="38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481" y="3174207"/>
            <a:ext cx="117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0.8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118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0219" y="1493043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40%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Demo/Tutorial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the relationship between time domain and frequency domain representations of signals</a:t>
            </a:r>
          </a:p>
          <a:p>
            <a:r>
              <a:rPr lang="en-US" dirty="0" smtClean="0"/>
              <a:t>In particular, demonstrate the relationship between rise/fall times of digital clock-type signals and their associated spectra</a:t>
            </a:r>
          </a:p>
          <a:p>
            <a:r>
              <a:rPr lang="en-US" dirty="0" smtClean="0"/>
              <a:t>Fast rise/fall times can produce significant high frequency content out to 1000</a:t>
            </a:r>
            <a:r>
              <a:rPr lang="en-US" baseline="30000" dirty="0" smtClean="0"/>
              <a:t>th</a:t>
            </a:r>
            <a:r>
              <a:rPr lang="en-US" dirty="0" smtClean="0"/>
              <a:t> harmonic and beyond</a:t>
            </a:r>
          </a:p>
          <a:p>
            <a:pPr lvl="1"/>
            <a:r>
              <a:rPr lang="en-US" dirty="0" smtClean="0"/>
              <a:t>Common cause of radiated emissions that can interfere with on-board receivers</a:t>
            </a:r>
          </a:p>
          <a:p>
            <a:pPr lvl="1"/>
            <a:r>
              <a:rPr lang="en-US" dirty="0" smtClean="0"/>
              <a:t>Can be reduced by limiting rise/fall times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80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360 ns</a:t>
            </a:r>
            <a:endParaRPr lang="en-US" dirty="0"/>
          </a:p>
        </p:txBody>
      </p:sp>
      <p:pic>
        <p:nvPicPr>
          <p:cNvPr id="5" name="Picture 4" descr="140113_134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0" y="728663"/>
            <a:ext cx="2971800" cy="222885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233" y="2964656"/>
            <a:ext cx="5903535" cy="38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481" y="3174207"/>
            <a:ext cx="117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0.8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118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0219" y="1493043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40%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80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3.3 µs</a:t>
            </a:r>
            <a:endParaRPr lang="en-US" dirty="0"/>
          </a:p>
        </p:txBody>
      </p:sp>
      <p:pic>
        <p:nvPicPr>
          <p:cNvPr id="6" name="Picture 5" descr="140113_144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0862" y="735806"/>
            <a:ext cx="2962277" cy="222170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233" y="2964656"/>
            <a:ext cx="5903535" cy="38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481" y="3174207"/>
            <a:ext cx="117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0.8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118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0219" y="1493043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40%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80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10 µs</a:t>
            </a:r>
            <a:endParaRPr lang="en-US" dirty="0"/>
          </a:p>
        </p:txBody>
      </p:sp>
      <p:pic>
        <p:nvPicPr>
          <p:cNvPr id="5" name="Picture 4" descr="140113_144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0863" y="735807"/>
            <a:ext cx="2962274" cy="2221706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963359"/>
            <a:ext cx="5905501" cy="389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481" y="3174207"/>
            <a:ext cx="117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0.8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118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0219" y="1493043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40%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10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40 ns</a:t>
            </a:r>
            <a:endParaRPr lang="en-US" dirty="0"/>
          </a:p>
        </p:txBody>
      </p:sp>
      <p:pic>
        <p:nvPicPr>
          <p:cNvPr id="6" name="Picture 5" descr="140113_135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25" y="742951"/>
            <a:ext cx="2952750" cy="221456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233" y="2964656"/>
            <a:ext cx="5903535" cy="38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481" y="3595703"/>
            <a:ext cx="117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0.1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100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0219" y="149304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5%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10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350 ns</a:t>
            </a:r>
            <a:endParaRPr lang="en-US" dirty="0"/>
          </a:p>
        </p:txBody>
      </p:sp>
      <p:pic>
        <p:nvPicPr>
          <p:cNvPr id="5" name="Picture 4" descr="140113_135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25" y="742950"/>
            <a:ext cx="2952750" cy="22145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49" y="2963360"/>
            <a:ext cx="5905502" cy="389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481" y="3595703"/>
            <a:ext cx="117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0.1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100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0219" y="149304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5%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10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2 µs</a:t>
            </a:r>
            <a:endParaRPr lang="en-US" dirty="0"/>
          </a:p>
        </p:txBody>
      </p:sp>
      <p:pic>
        <p:nvPicPr>
          <p:cNvPr id="6" name="Picture 5" descr="140113_135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25" y="742950"/>
            <a:ext cx="2952751" cy="22145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233" y="2964656"/>
            <a:ext cx="5903535" cy="38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481" y="3595703"/>
            <a:ext cx="117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0.1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100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0219" y="149304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5%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2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160 ns</a:t>
            </a:r>
            <a:endParaRPr lang="en-US" dirty="0"/>
          </a:p>
        </p:txBody>
      </p:sp>
      <p:pic>
        <p:nvPicPr>
          <p:cNvPr id="5" name="Picture 4" descr="140113_140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705" y="742951"/>
            <a:ext cx="2952749" cy="2214562"/>
          </a:xfrm>
          <a:prstGeom prst="rect">
            <a:avLst/>
          </a:prstGeom>
        </p:spPr>
      </p:pic>
      <p:pic>
        <p:nvPicPr>
          <p:cNvPr id="8" name="Picture 7" descr="140113_140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940" y="742950"/>
            <a:ext cx="2952751" cy="22145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2822" y="2968072"/>
            <a:ext cx="5898356" cy="38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0039" y="3938615"/>
            <a:ext cx="130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0.02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86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563" y="149304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1%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2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20 ns</a:t>
            </a:r>
            <a:endParaRPr lang="en-US" dirty="0"/>
          </a:p>
        </p:txBody>
      </p:sp>
      <p:pic>
        <p:nvPicPr>
          <p:cNvPr id="5" name="Picture 4" descr="140113_140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705" y="742951"/>
            <a:ext cx="2952749" cy="2214562"/>
          </a:xfrm>
          <a:prstGeom prst="rect">
            <a:avLst/>
          </a:prstGeom>
        </p:spPr>
      </p:pic>
      <p:pic>
        <p:nvPicPr>
          <p:cNvPr id="6" name="Picture 5" descr="140113_151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6345" y="742950"/>
            <a:ext cx="2950369" cy="2212777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963359"/>
            <a:ext cx="5905500" cy="389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0039" y="3938615"/>
            <a:ext cx="130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0.02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86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563" y="149304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1%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2 µs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400 ns</a:t>
            </a:r>
            <a:endParaRPr lang="en-US" dirty="0"/>
          </a:p>
        </p:txBody>
      </p:sp>
      <p:pic>
        <p:nvPicPr>
          <p:cNvPr id="5" name="Picture 4" descr="140113_140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705" y="742951"/>
            <a:ext cx="2952749" cy="2214562"/>
          </a:xfrm>
          <a:prstGeom prst="rect">
            <a:avLst/>
          </a:prstGeom>
        </p:spPr>
      </p:pic>
      <p:pic>
        <p:nvPicPr>
          <p:cNvPr id="8" name="Picture 7" descr="140113_140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677" y="742951"/>
            <a:ext cx="2952750" cy="2214562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963360"/>
            <a:ext cx="5905500" cy="389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0039" y="3938615"/>
            <a:ext cx="130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0.02 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86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563" y="149304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1%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cs typeface="Times New Roman" pitchFamily="18" charset="0"/>
              </a:rPr>
              <a:t>100 ns</a:t>
            </a:r>
            <a:r>
              <a:rPr lang="en-US" dirty="0" smtClean="0"/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 smtClean="0"/>
              <a:t>f</a:t>
            </a:r>
            <a:r>
              <a:rPr lang="en-US" dirty="0" smtClean="0"/>
              <a:t>  = 8 ns</a:t>
            </a:r>
            <a:endParaRPr lang="en-US" dirty="0"/>
          </a:p>
        </p:txBody>
      </p:sp>
      <p:pic>
        <p:nvPicPr>
          <p:cNvPr id="6" name="Picture 5" descr="140113_141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8762" y="742952"/>
            <a:ext cx="2952749" cy="2214562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822" y="2968072"/>
            <a:ext cx="5898356" cy="38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2881" y="4588719"/>
            <a:ext cx="140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2A(</a:t>
            </a:r>
            <a:r>
              <a:rPr lang="el-GR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/T) = 1 mV</a:t>
            </a:r>
          </a:p>
          <a:p>
            <a:pPr algn="r"/>
            <a:r>
              <a:rPr lang="en-US" sz="1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60 dBµV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03" y="1493043"/>
            <a:ext cx="14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/T = 0.05%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140113_140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9705" y="742951"/>
            <a:ext cx="2952749" cy="2214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Sinusoid:  Time Domain vs. Frequency Domain</a:t>
            </a:r>
          </a:p>
          <a:p>
            <a:r>
              <a:rPr lang="en-US" dirty="0" smtClean="0"/>
              <a:t>Fourier series expansions of:</a:t>
            </a:r>
          </a:p>
          <a:p>
            <a:pPr lvl="1"/>
            <a:r>
              <a:rPr lang="en-US" dirty="0" smtClean="0"/>
              <a:t>Square wave</a:t>
            </a:r>
          </a:p>
          <a:p>
            <a:pPr lvl="1"/>
            <a:r>
              <a:rPr lang="en-US" dirty="0" smtClean="0"/>
              <a:t>Rectangular pulse train</a:t>
            </a:r>
          </a:p>
          <a:p>
            <a:pPr lvl="1"/>
            <a:r>
              <a:rPr lang="en-US" dirty="0" smtClean="0"/>
              <a:t>Trapezoidal waveform</a:t>
            </a:r>
          </a:p>
          <a:p>
            <a:r>
              <a:rPr lang="en-US" dirty="0" smtClean="0"/>
              <a:t>Comparison to measured results for these waveforms</a:t>
            </a:r>
          </a:p>
          <a:p>
            <a:r>
              <a:rPr lang="en-US" dirty="0" smtClean="0"/>
              <a:t>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Measured spectra show good agreement with expected values</a:t>
            </a:r>
          </a:p>
          <a:p>
            <a:pPr lvl="1"/>
            <a:r>
              <a:rPr lang="en-US" sz="1600" dirty="0" smtClean="0"/>
              <a:t>“3-line” envelope provides simple, accurate, and powerful analytical tool for correlating signal spectra to trapezoidal waveforms</a:t>
            </a:r>
          </a:p>
          <a:p>
            <a:r>
              <a:rPr lang="en-US" sz="1600" dirty="0" smtClean="0"/>
              <a:t>Even harmonics</a:t>
            </a:r>
          </a:p>
          <a:p>
            <a:pPr lvl="1"/>
            <a:r>
              <a:rPr lang="en-US" sz="1600" dirty="0" smtClean="0"/>
              <a:t>Reduced, but not zero, amplitude for 50% duty cycle</a:t>
            </a:r>
          </a:p>
          <a:p>
            <a:pPr lvl="1"/>
            <a:r>
              <a:rPr lang="en-US" sz="1600" dirty="0" smtClean="0"/>
              <a:t>Varying amplitude for other than 50% duty cycle</a:t>
            </a:r>
          </a:p>
          <a:p>
            <a:pPr lvl="1"/>
            <a:r>
              <a:rPr lang="en-US" sz="1600" dirty="0" smtClean="0"/>
              <a:t>Must be considered as potentially significant contributors to spectrum</a:t>
            </a:r>
          </a:p>
          <a:p>
            <a:r>
              <a:rPr lang="en-US" sz="1600" dirty="0" smtClean="0"/>
              <a:t>Low frequency plateau scales with duty cycle</a:t>
            </a:r>
          </a:p>
          <a:p>
            <a:pPr lvl="1"/>
            <a:r>
              <a:rPr lang="en-US" sz="1600" dirty="0" smtClean="0"/>
              <a:t>Spectrum for low duty cycle waveforms gives artificial indication of low amplitude</a:t>
            </a:r>
          </a:p>
          <a:p>
            <a:pPr lvl="1"/>
            <a:r>
              <a:rPr lang="en-US" sz="1600" dirty="0" smtClean="0"/>
              <a:t>First “knee” frequency may be quite high, producing relatively flat spectrum for many harmonics (100s or 1000s in these examples)</a:t>
            </a:r>
          </a:p>
          <a:p>
            <a:pPr lvl="1"/>
            <a:r>
              <a:rPr lang="en-US" sz="1600" dirty="0" smtClean="0"/>
              <a:t>Low duty cycle waveforms should be observed in time domain (oscilloscope) as well as frequency domain (spectrum analyzer)</a:t>
            </a:r>
            <a:endParaRPr lang="en-US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(2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Signal spectra significantly more determined by rise/fall times than by fundamental frequency of waveform</a:t>
            </a:r>
          </a:p>
          <a:p>
            <a:r>
              <a:rPr lang="en-US" sz="1600" dirty="0" smtClean="0"/>
              <a:t>Uncontrolled rise/fall times can produce significant frequency content out to 1000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harmonic and beyond</a:t>
            </a:r>
          </a:p>
          <a:p>
            <a:pPr lvl="1"/>
            <a:r>
              <a:rPr lang="en-US" sz="1600" dirty="0" smtClean="0"/>
              <a:t>Common cause of radiated emissions</a:t>
            </a:r>
          </a:p>
          <a:p>
            <a:pPr lvl="1"/>
            <a:r>
              <a:rPr lang="en-US" sz="1600" dirty="0" smtClean="0"/>
              <a:t>5 MHz clock can easily produce harmonics out to 5 GHz and beyond</a:t>
            </a:r>
          </a:p>
          <a:p>
            <a:pPr lvl="1"/>
            <a:r>
              <a:rPr lang="en-US" sz="1600" dirty="0" smtClean="0"/>
              <a:t>Potential interference to S-band receiver (~2 GHz), GPS (~1.5 GHz), etc.</a:t>
            </a:r>
          </a:p>
          <a:p>
            <a:r>
              <a:rPr lang="en-US" sz="1600" dirty="0" smtClean="0"/>
              <a:t>Controlling rise/fall times can significantly limit high frequency content at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119" y="4531480"/>
            <a:ext cx="8405763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LIMIT THOSE RISE/FALL TIMES!!!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</a:t>
            </a:r>
          </a:p>
          <a:p>
            <a:pPr lvl="1"/>
            <a:r>
              <a:rPr lang="en-US" dirty="0" smtClean="0"/>
              <a:t>John McCloskey</a:t>
            </a:r>
          </a:p>
          <a:p>
            <a:pPr lvl="1"/>
            <a:r>
              <a:rPr lang="en-US" dirty="0" smtClean="0"/>
              <a:t>NASA/GSFC Chief EMC Engineer</a:t>
            </a:r>
          </a:p>
          <a:p>
            <a:pPr lvl="1"/>
            <a:r>
              <a:rPr lang="en-US" dirty="0" smtClean="0"/>
              <a:t>Phone:  301-286-5498</a:t>
            </a:r>
          </a:p>
          <a:p>
            <a:pPr lvl="1"/>
            <a:r>
              <a:rPr lang="en-US" dirty="0" smtClean="0"/>
              <a:t>E-mail:  </a:t>
            </a:r>
            <a:r>
              <a:rPr lang="en-US" dirty="0" smtClean="0">
                <a:hlinkClick r:id="rId2"/>
              </a:rPr>
              <a:t>John.C.McCloskey@nasa.gov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Sinusoid:  Time Domain vs. Frequency Domain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r="20419"/>
          <a:stretch>
            <a:fillRect/>
          </a:stretch>
        </p:blipFill>
        <p:spPr bwMode="auto">
          <a:xfrm>
            <a:off x="632800" y="2530955"/>
            <a:ext cx="3152315" cy="269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27235" y="2918377"/>
          <a:ext cx="5921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4" imgW="431640" imgH="393480" progId="Equation.3">
                  <p:embed/>
                </p:oleObj>
              </mc:Choice>
              <mc:Fallback>
                <p:oleObj name="Equation" r:id="rId4" imgW="4316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235" y="2918377"/>
                        <a:ext cx="59213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63716" y="1694831"/>
            <a:ext cx="1290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TIME DOMAIN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9889" y="1694831"/>
            <a:ext cx="186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FREQUENCY DOMAIN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292206" y="2603463"/>
            <a:ext cx="0" cy="23081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292206" y="4911586"/>
            <a:ext cx="29890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565915" y="4867341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Frequency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90760" y="3736609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Amplitude</a:t>
            </a:r>
            <a:endParaRPr lang="en-US" sz="1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6961232" y="3045914"/>
            <a:ext cx="0" cy="18656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302038" y="3045915"/>
            <a:ext cx="1659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029192" y="287630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3411" y="4872258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085303" y="3775581"/>
            <a:ext cx="73004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 Expansion of Signal Waveforms</a:t>
            </a:r>
            <a:endParaRPr lang="en-US" dirty="0"/>
          </a:p>
        </p:txBody>
      </p:sp>
      <p:sp>
        <p:nvSpPr>
          <p:cNvPr id="67" name="Content Placeholder 6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reading for an in-depth look at Fourier series expansions of signal waveforms:</a:t>
            </a:r>
          </a:p>
          <a:p>
            <a:pPr lvl="1"/>
            <a:r>
              <a:rPr lang="en-US" dirty="0" smtClean="0"/>
              <a:t>Clayton Paul, “Introduction to Electromagnetic Compatibility,” sections 3.1 and 3.2</a:t>
            </a:r>
            <a:endParaRPr lang="en-US" dirty="0"/>
          </a:p>
        </p:txBody>
      </p:sp>
      <p:pic>
        <p:nvPicPr>
          <p:cNvPr id="53250" name="Picture 2" descr="http://ecx.images-amazon.com/images/I/51E4FnsFkz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2" cstate="print"/>
          <a:srcRect l="17007" t="13161" r="22606"/>
          <a:stretch>
            <a:fillRect/>
          </a:stretch>
        </p:blipFill>
        <p:spPr bwMode="auto">
          <a:xfrm>
            <a:off x="3156155" y="2475287"/>
            <a:ext cx="2831690" cy="4072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 Expansion of Square Wave</a:t>
            </a:r>
            <a:endParaRPr lang="en-US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2624328" y="4352131"/>
          <a:ext cx="3895344" cy="841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2057400" imgH="444240" progId="Equation.3">
                  <p:embed/>
                </p:oleObj>
              </mc:Choice>
              <mc:Fallback>
                <p:oleObj name="Equation" r:id="rId3" imgW="205740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328" y="4352131"/>
                        <a:ext cx="3895344" cy="8413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40619" y="966789"/>
            <a:ext cx="4862763" cy="3312317"/>
            <a:chOff x="957263" y="966789"/>
            <a:chExt cx="4862763" cy="3312317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7263" y="966789"/>
              <a:ext cx="4862763" cy="331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872038" y="1074738"/>
            <a:ext cx="626806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6" imgW="457200" imgH="393480" progId="Equation.3">
                    <p:embed/>
                  </p:oleObj>
                </mc:Choice>
                <mc:Fallback>
                  <p:oleObj name="Equation" r:id="rId6" imgW="457200" imgH="393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038" y="1074738"/>
                          <a:ext cx="626806" cy="539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4171952" y="5429250"/>
            <a:ext cx="978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Odd harmonics only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4546997" y="4997054"/>
            <a:ext cx="225028" cy="610790"/>
          </a:xfrm>
          <a:prstGeom prst="lef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9356" y="955903"/>
            <a:ext cx="5005765" cy="332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36706" cy="406400"/>
          </a:xfrm>
        </p:spPr>
        <p:txBody>
          <a:bodyPr/>
          <a:lstStyle/>
          <a:p>
            <a:r>
              <a:rPr lang="en-US" dirty="0" smtClean="0"/>
              <a:t>Fourier Series Expansion of Rectangular Pulse Train</a:t>
            </a:r>
            <a:endParaRPr lang="en-US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007991" y="1074738"/>
          <a:ext cx="6270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991" y="1074738"/>
                        <a:ext cx="6270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561431" y="4179093"/>
          <a:ext cx="35290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6" imgW="2882880" imgH="482400" progId="Equation.3">
                  <p:embed/>
                </p:oleObj>
              </mc:Choice>
              <mc:Fallback>
                <p:oleObj name="Equation" r:id="rId6" imgW="288288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431" y="4179093"/>
                        <a:ext cx="3529013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924970" y="4852987"/>
          <a:ext cx="36369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8" imgW="2971800" imgH="482400" progId="Equation.3">
                  <p:embed/>
                </p:oleObj>
              </mc:Choice>
              <mc:Fallback>
                <p:oleObj name="Equation" r:id="rId8" imgW="297180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970" y="4852987"/>
                        <a:ext cx="363696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73287" y="5621558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sin(x)/x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(next slide)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4568432" y="5168501"/>
            <a:ext cx="207169" cy="771528"/>
          </a:xfrm>
          <a:prstGeom prst="lef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2234" y="4179093"/>
            <a:ext cx="978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Even harmonics included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6595" y="5835651"/>
            <a:ext cx="272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NOTE:  For 50% duty cycle (</a:t>
            </a:r>
            <a:r>
              <a:rPr lang="el-GR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/T = 0.5), this equation reduces to that for the square wave on the previous slide.</a:t>
            </a:r>
            <a:endParaRPr lang="en-US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1" idx="1"/>
          </p:cNvCxnSpPr>
          <p:nvPr/>
        </p:nvCxnSpPr>
        <p:spPr bwMode="auto">
          <a:xfrm flipH="1">
            <a:off x="6122194" y="4456092"/>
            <a:ext cx="300040" cy="16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and Envelope of sin(x)/x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1429" y="216212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Envelope of |sin(x)/x|:</a:t>
            </a:r>
            <a:endParaRPr lang="en-US" sz="1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917" y="2470676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for x </a:t>
            </a: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2617" y="2748452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1/x for x </a:t>
            </a: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186" y="778368"/>
            <a:ext cx="4621223" cy="277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38605" y="99322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Response of |sin(x)/x|:</a:t>
            </a:r>
            <a:endParaRPr lang="en-US" sz="1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9486" y="1301778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for x = n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416" y="1579555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1/x for x = (n+1)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2043" y="3693319"/>
            <a:ext cx="8858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Lines meet at x = 1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857750" y="4000500"/>
            <a:ext cx="221457" cy="1357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897" y="3578572"/>
            <a:ext cx="5460206" cy="327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 of Rectangular Pulse Train Spectrum </a:t>
            </a:r>
            <a:endParaRPr lang="en-US" dirty="0"/>
          </a:p>
        </p:txBody>
      </p:sp>
      <p:cxnSp>
        <p:nvCxnSpPr>
          <p:cNvPr id="4" name="Straight Connector 93"/>
          <p:cNvCxnSpPr>
            <a:cxnSpLocks noChangeShapeType="1"/>
          </p:cNvCxnSpPr>
          <p:nvPr/>
        </p:nvCxnSpPr>
        <p:spPr bwMode="auto">
          <a:xfrm rot="5400000">
            <a:off x="468711" y="3615135"/>
            <a:ext cx="275828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5" name="Straight Connector 95"/>
          <p:cNvCxnSpPr>
            <a:cxnSpLocks noChangeShapeType="1"/>
          </p:cNvCxnSpPr>
          <p:nvPr/>
        </p:nvCxnSpPr>
        <p:spPr bwMode="auto">
          <a:xfrm>
            <a:off x="1858722" y="4994276"/>
            <a:ext cx="561230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6" name="Straight Connector 101"/>
          <p:cNvCxnSpPr>
            <a:cxnSpLocks noChangeShapeType="1"/>
          </p:cNvCxnSpPr>
          <p:nvPr/>
        </p:nvCxnSpPr>
        <p:spPr bwMode="auto">
          <a:xfrm>
            <a:off x="1847852" y="2787650"/>
            <a:ext cx="154822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7" name="Straight Connector 103"/>
          <p:cNvCxnSpPr>
            <a:cxnSpLocks noChangeShapeType="1"/>
          </p:cNvCxnSpPr>
          <p:nvPr/>
        </p:nvCxnSpPr>
        <p:spPr bwMode="auto">
          <a:xfrm>
            <a:off x="3396074" y="2787650"/>
            <a:ext cx="3266301" cy="1241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9" name="Straight Connector 108"/>
          <p:cNvCxnSpPr>
            <a:cxnSpLocks noChangeShapeType="1"/>
          </p:cNvCxnSpPr>
          <p:nvPr/>
        </p:nvCxnSpPr>
        <p:spPr bwMode="auto">
          <a:xfrm rot="5400000">
            <a:off x="2292761" y="3890963"/>
            <a:ext cx="220662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11" name="TextBox 62"/>
          <p:cNvSpPr txBox="1">
            <a:spLocks noChangeArrowheads="1"/>
          </p:cNvSpPr>
          <p:nvPr/>
        </p:nvSpPr>
        <p:spPr bwMode="auto">
          <a:xfrm>
            <a:off x="7354097" y="5030787"/>
            <a:ext cx="258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Monotype Corsiva" pitchFamily="66" charset="0"/>
              </a:rPr>
              <a:t>f</a:t>
            </a:r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3258343" y="5013323"/>
          <a:ext cx="271638" cy="46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3" imgW="228600" imgH="393480" progId="Equation.3">
                  <p:embed/>
                </p:oleObj>
              </mc:Choice>
              <mc:Fallback>
                <p:oleObj name="Equation" r:id="rId3" imgW="22860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343" y="5013323"/>
                        <a:ext cx="271638" cy="465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14"/>
          <p:cNvSpPr txBox="1">
            <a:spLocks noChangeArrowheads="1"/>
          </p:cNvSpPr>
          <p:nvPr/>
        </p:nvSpPr>
        <p:spPr bwMode="auto">
          <a:xfrm>
            <a:off x="2269334" y="2563813"/>
            <a:ext cx="1090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0 dB/decade</a:t>
            </a:r>
          </a:p>
        </p:txBody>
      </p:sp>
      <p:sp>
        <p:nvSpPr>
          <p:cNvPr id="15" name="TextBox 115"/>
          <p:cNvSpPr txBox="1">
            <a:spLocks noChangeArrowheads="1"/>
          </p:cNvSpPr>
          <p:nvPr/>
        </p:nvSpPr>
        <p:spPr bwMode="auto">
          <a:xfrm>
            <a:off x="4186240" y="2879727"/>
            <a:ext cx="1226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-20 dB/decade</a:t>
            </a:r>
          </a:p>
        </p:txBody>
      </p:sp>
      <p:graphicFrame>
        <p:nvGraphicFramePr>
          <p:cNvPr id="4100" name="Object 24"/>
          <p:cNvGraphicFramePr>
            <a:graphicFrameLocks noChangeAspect="1"/>
          </p:cNvGraphicFramePr>
          <p:nvPr/>
        </p:nvGraphicFramePr>
        <p:xfrm>
          <a:off x="1163732" y="2586832"/>
          <a:ext cx="66110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5" imgW="660240" imgH="393480" progId="Equation.3">
                  <p:embed/>
                </p:oleObj>
              </mc:Choice>
              <mc:Fallback>
                <p:oleObj name="Equation" r:id="rId5" imgW="6602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32" y="2586832"/>
                        <a:ext cx="661103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50369" y="5493543"/>
            <a:ext cx="8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PULSE WIDTH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620729" y="2875935"/>
            <a:ext cx="0" cy="21016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211894" y="3094703"/>
            <a:ext cx="0" cy="18976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803058" y="3323303"/>
            <a:ext cx="0" cy="16542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394222" y="3544529"/>
            <a:ext cx="0" cy="14404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5985387" y="3765754"/>
            <a:ext cx="0" cy="12265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549813" y="49435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2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0978" y="49435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2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2143" y="49435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2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3308" y="49435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2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14472" y="49435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2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071" y="4395394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etc…</a:t>
            </a:r>
            <a:endParaRPr lang="en-US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806700" y="808293"/>
          <a:ext cx="35306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7" imgW="2882880" imgH="482400" progId="Equation.3">
                  <p:embed/>
                </p:oleObj>
              </mc:Choice>
              <mc:Fallback>
                <p:oleObj name="Equation" r:id="rId7" imgW="28828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808293"/>
                        <a:ext cx="353060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eft Brace 32"/>
          <p:cNvSpPr/>
          <p:nvPr/>
        </p:nvSpPr>
        <p:spPr bwMode="auto">
          <a:xfrm rot="16200000">
            <a:off x="3423474" y="1307072"/>
            <a:ext cx="129048" cy="265475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2523" y="1487126"/>
            <a:ext cx="530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 offset</a:t>
            </a:r>
            <a:endParaRPr lang="en-US" sz="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5141" y="1487126"/>
            <a:ext cx="6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frequency “plateau”</a:t>
            </a:r>
            <a:endParaRPr lang="en-US" sz="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6200000">
            <a:off x="3904025" y="1273891"/>
            <a:ext cx="131506" cy="334296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Left Brace 36"/>
          <p:cNvSpPr/>
          <p:nvPr/>
        </p:nvSpPr>
        <p:spPr bwMode="auto">
          <a:xfrm rot="16200000">
            <a:off x="4838086" y="1099371"/>
            <a:ext cx="141340" cy="757079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4457" y="1528913"/>
            <a:ext cx="67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Harmonic response</a:t>
            </a:r>
            <a:endParaRPr lang="en-US" sz="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1460090" y="1946787"/>
            <a:ext cx="2536723" cy="553065"/>
          </a:xfrm>
          <a:custGeom>
            <a:avLst/>
            <a:gdLst>
              <a:gd name="connsiteX0" fmla="*/ 2536723 w 2536723"/>
              <a:gd name="connsiteY0" fmla="*/ 0 h 553065"/>
              <a:gd name="connsiteX1" fmla="*/ 2536723 w 2536723"/>
              <a:gd name="connsiteY1" fmla="*/ 140110 h 553065"/>
              <a:gd name="connsiteX2" fmla="*/ 0 w 2536723"/>
              <a:gd name="connsiteY2" fmla="*/ 140110 h 553065"/>
              <a:gd name="connsiteX3" fmla="*/ 0 w 2536723"/>
              <a:gd name="connsiteY3" fmla="*/ 553065 h 55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723" h="553065">
                <a:moveTo>
                  <a:pt x="2536723" y="0"/>
                </a:moveTo>
                <a:lnTo>
                  <a:pt x="2536723" y="140110"/>
                </a:lnTo>
                <a:lnTo>
                  <a:pt x="0" y="140110"/>
                </a:lnTo>
                <a:lnTo>
                  <a:pt x="0" y="55306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>
            <a:off x="4748981" y="1924665"/>
            <a:ext cx="147484" cy="8922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15141</TotalTime>
  <Words>1135</Words>
  <Application>Microsoft Office PowerPoint</Application>
  <PresentationFormat>On-screen Show (4:3)</PresentationFormat>
  <Paragraphs>197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Blank Presentation</vt:lpstr>
      <vt:lpstr>Equation</vt:lpstr>
      <vt:lpstr>PowerPoint Presentation</vt:lpstr>
      <vt:lpstr>Purpose of Demo/Tutorial</vt:lpstr>
      <vt:lpstr>Topics</vt:lpstr>
      <vt:lpstr>Sinusoid:  Time Domain vs. Frequency Domain</vt:lpstr>
      <vt:lpstr>Fourier Series Expansion of Signal Waveforms</vt:lpstr>
      <vt:lpstr>Fourier Series Expansion of Square Wave</vt:lpstr>
      <vt:lpstr>Fourier Series Expansion of Rectangular Pulse Train</vt:lpstr>
      <vt:lpstr>Response and Envelope of sin(x)/x</vt:lpstr>
      <vt:lpstr>Envelope of Rectangular Pulse Train Spectrum </vt:lpstr>
      <vt:lpstr>Fourier Series Expansion of Trapezoidal Waveform</vt:lpstr>
      <vt:lpstr>Envelope of Trapezoidal Waveform Spectrum </vt:lpstr>
      <vt:lpstr>Trapezoidal Waveform Spectrum (Simplified)</vt:lpstr>
      <vt:lpstr>Test Setup</vt:lpstr>
      <vt:lpstr>Applied Waveform</vt:lpstr>
      <vt:lpstr>τ = 100 µs; τr = τf  = 40 ns</vt:lpstr>
      <vt:lpstr>τ = 100 µs; τr = τf  = 360 ns</vt:lpstr>
      <vt:lpstr>τ = 100 µs; τr = τf  = 3.6 µs</vt:lpstr>
      <vt:lpstr>τ = 100 µs; τr = τf  = 10 µs</vt:lpstr>
      <vt:lpstr>τ = 80 µs; τr = τf  = 40 ns</vt:lpstr>
      <vt:lpstr>τ = 80 µs; τr = τf  = 360 ns</vt:lpstr>
      <vt:lpstr>τ = 80 µs; τr = τf  = 3.3 µs</vt:lpstr>
      <vt:lpstr>τ = 80 µs; τr = τf  = 10 µs</vt:lpstr>
      <vt:lpstr>τ = 10 µs; τr = τf  = 40 ns</vt:lpstr>
      <vt:lpstr>τ = 10 µs; τr = τf  = 350 ns</vt:lpstr>
      <vt:lpstr>τ = 10 µs; τr = τf  = 2 µs</vt:lpstr>
      <vt:lpstr>τ = 2 µs; τr = τf  = 160 ns</vt:lpstr>
      <vt:lpstr>τ = 2 µs; τr = τf  = 20 ns</vt:lpstr>
      <vt:lpstr>τ = 2 µs; τr = τf  = 400 ns</vt:lpstr>
      <vt:lpstr>τ = 100 ns; τr = τf  = 8 ns</vt:lpstr>
      <vt:lpstr>Observations (1 of 2)</vt:lpstr>
      <vt:lpstr>Observations (2 of 2)</vt:lpstr>
      <vt:lpstr>Questions/Comments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HSTNet User</dc:creator>
  <cp:lastModifiedBy>Nga Pham</cp:lastModifiedBy>
  <cp:revision>683</cp:revision>
  <cp:lastPrinted>2003-08-21T14:26:29Z</cp:lastPrinted>
  <dcterms:created xsi:type="dcterms:W3CDTF">2003-05-13T12:20:03Z</dcterms:created>
  <dcterms:modified xsi:type="dcterms:W3CDTF">2014-06-11T16:45:12Z</dcterms:modified>
</cp:coreProperties>
</file>